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5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53" r:id="rId21"/>
    <p:sldId id="354" r:id="rId22"/>
    <p:sldId id="355" r:id="rId23"/>
    <p:sldId id="356" r:id="rId24"/>
    <p:sldId id="357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45" r:id="rId37"/>
    <p:sldId id="349" r:id="rId38"/>
    <p:sldId id="348" r:id="rId39"/>
    <p:sldId id="347" r:id="rId40"/>
    <p:sldId id="351" r:id="rId41"/>
    <p:sldId id="350" r:id="rId42"/>
    <p:sldId id="352" r:id="rId43"/>
    <p:sldId id="284" r:id="rId44"/>
    <p:sldId id="306" r:id="rId45"/>
    <p:sldId id="307" r:id="rId46"/>
    <p:sldId id="308" r:id="rId47"/>
    <p:sldId id="310" r:id="rId48"/>
    <p:sldId id="300" r:id="rId49"/>
    <p:sldId id="311" r:id="rId50"/>
    <p:sldId id="334" r:id="rId51"/>
    <p:sldId id="313" r:id="rId52"/>
    <p:sldId id="302" r:id="rId53"/>
    <p:sldId id="335" r:id="rId54"/>
    <p:sldId id="338" r:id="rId55"/>
    <p:sldId id="337" r:id="rId56"/>
    <p:sldId id="339" r:id="rId57"/>
    <p:sldId id="341" r:id="rId58"/>
    <p:sldId id="342" r:id="rId59"/>
    <p:sldId id="343" r:id="rId60"/>
    <p:sldId id="344" r:id="rId61"/>
    <p:sldId id="305" r:id="rId62"/>
    <p:sldId id="298" r:id="rId63"/>
  </p:sldIdLst>
  <p:sldSz cx="18288000" cy="10287000"/>
  <p:notesSz cx="6858000" cy="9144000"/>
  <p:embeddedFontLst>
    <p:embeddedFont>
      <p:font typeface="League Spartan" panose="00000800000000000000"/>
      <p:bold r:id="rId67"/>
    </p:embeddedFont>
    <p:embeddedFont>
      <p:font typeface="Cambria Bold" panose="02040803050406030204"/>
      <p:bold r:id="rId68"/>
    </p:embeddedFont>
    <p:embeddedFont>
      <p:font typeface="Cambria Bold Italics" panose="020408030504060A0204"/>
      <p:boldItalic r:id="rId69"/>
    </p:embeddedFont>
    <p:embeddedFont>
      <p:font typeface="Cambria" panose="02040503050406030204"/>
      <p:regular r:id="rId70"/>
      <p:bold r:id="rId71"/>
      <p:italic r:id="rId72"/>
      <p:boldItalic r:id="rId73"/>
    </p:embeddedFont>
    <p:embeddedFont>
      <p:font typeface="Calibri" panose="020F0502020204030204" charset="0"/>
      <p:regular r:id="rId74"/>
      <p:bold r:id="rId75"/>
      <p:italic r:id="rId76"/>
      <p:boldItalic r:id="rId77"/>
    </p:embeddedFont>
    <p:embeddedFont>
      <p:font typeface="Times New Roman Bold" panose="02030802070405020303"/>
      <p:bold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6" d="100"/>
          <a:sy n="46" d="100"/>
        </p:scale>
        <p:origin x="756" y="6"/>
      </p:cViewPr>
      <p:guideLst>
        <p:guide orient="horz" pos="217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customXml" Target="../customXml/item3.xml"/><Relationship Id="rId80" Type="http://schemas.openxmlformats.org/officeDocument/2006/relationships/customXml" Target="../customXml/item2.xml"/><Relationship Id="rId8" Type="http://schemas.openxmlformats.org/officeDocument/2006/relationships/slide" Target="slides/slide5.xml"/><Relationship Id="rId79" Type="http://schemas.openxmlformats.org/officeDocument/2006/relationships/customXml" Target="../customXml/item1.xml"/><Relationship Id="rId78" Type="http://schemas.openxmlformats.org/officeDocument/2006/relationships/font" Target="fonts/font12.fntdata"/><Relationship Id="rId77" Type="http://schemas.openxmlformats.org/officeDocument/2006/relationships/font" Target="fonts/font11.fntdata"/><Relationship Id="rId76" Type="http://schemas.openxmlformats.org/officeDocument/2006/relationships/font" Target="fonts/font10.fntdata"/><Relationship Id="rId75" Type="http://schemas.openxmlformats.org/officeDocument/2006/relationships/font" Target="fonts/font9.fntdata"/><Relationship Id="rId74" Type="http://schemas.openxmlformats.org/officeDocument/2006/relationships/font" Target="fonts/font8.fntdata"/><Relationship Id="rId73" Type="http://schemas.openxmlformats.org/officeDocument/2006/relationships/font" Target="fonts/font7.fntdata"/><Relationship Id="rId72" Type="http://schemas.openxmlformats.org/officeDocument/2006/relationships/font" Target="fonts/font6.fntdata"/><Relationship Id="rId71" Type="http://schemas.openxmlformats.org/officeDocument/2006/relationships/font" Target="fonts/font5.fntdata"/><Relationship Id="rId70" Type="http://schemas.openxmlformats.org/officeDocument/2006/relationships/font" Target="fonts/font4.fntdata"/><Relationship Id="rId7" Type="http://schemas.openxmlformats.org/officeDocument/2006/relationships/slide" Target="slides/slide4.xml"/><Relationship Id="rId69" Type="http://schemas.openxmlformats.org/officeDocument/2006/relationships/font" Target="fonts/font3.fntdata"/><Relationship Id="rId68" Type="http://schemas.openxmlformats.org/officeDocument/2006/relationships/font" Target="fonts/font2.fntdata"/><Relationship Id="rId67" Type="http://schemas.openxmlformats.org/officeDocument/2006/relationships/font" Target="fonts/font1.fntdata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E5DE039-7BC2-4C53-A917-6E39B388076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5A55C3C-F9E1-4769-981C-3D47317139C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hyperlink" Target="https://link.springer.com/article/10.1186/s40561-019-0089-y" TargetMode="Externa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5.svg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1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1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1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1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link.springer.com/article/10.1186/s40561-019-0089-y" TargetMode="Externa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2680" y="-302400"/>
            <a:ext cx="6609729" cy="10629944"/>
            <a:chOff x="0" y="0"/>
            <a:chExt cx="8812972" cy="14173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2911" cy="14173200"/>
            </a:xfrm>
            <a:custGeom>
              <a:avLst/>
              <a:gdLst/>
              <a:ahLst/>
              <a:cxnLst/>
              <a:rect l="l" t="t" r="r" b="b"/>
              <a:pathLst>
                <a:path w="8812911" h="14173200">
                  <a:moveTo>
                    <a:pt x="6798564" y="14173200"/>
                  </a:moveTo>
                  <a:lnTo>
                    <a:pt x="2014347" y="14173200"/>
                  </a:lnTo>
                  <a:cubicBezTo>
                    <a:pt x="901446" y="14173200"/>
                    <a:pt x="0" y="13158470"/>
                    <a:pt x="0" y="11905488"/>
                  </a:cubicBezTo>
                  <a:lnTo>
                    <a:pt x="0" y="2267712"/>
                  </a:lnTo>
                  <a:cubicBezTo>
                    <a:pt x="0" y="1014857"/>
                    <a:pt x="901446" y="0"/>
                    <a:pt x="2014347" y="0"/>
                  </a:cubicBezTo>
                  <a:lnTo>
                    <a:pt x="6798564" y="0"/>
                  </a:lnTo>
                  <a:cubicBezTo>
                    <a:pt x="7911465" y="0"/>
                    <a:pt x="8812911" y="1014857"/>
                    <a:pt x="8812911" y="2267712"/>
                  </a:cubicBezTo>
                  <a:lnTo>
                    <a:pt x="8812911" y="11905488"/>
                  </a:lnTo>
                  <a:cubicBezTo>
                    <a:pt x="8812911" y="13158343"/>
                    <a:pt x="7911465" y="14173200"/>
                    <a:pt x="6798564" y="14173200"/>
                  </a:cubicBezTo>
                  <a:close/>
                </a:path>
              </a:pathLst>
            </a:custGeom>
            <a:blipFill>
              <a:blip r:embed="rId2"/>
              <a:stretch>
                <a:fillRect l="-102141" r="-102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608302"/>
            <a:ext cx="8140247" cy="5246370"/>
            <a:chOff x="0" y="0"/>
            <a:chExt cx="10853663" cy="6995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53674" cy="6995160"/>
            </a:xfrm>
            <a:custGeom>
              <a:avLst/>
              <a:gdLst/>
              <a:ahLst/>
              <a:cxnLst/>
              <a:rect l="l" t="t" r="r" b="b"/>
              <a:pathLst>
                <a:path w="10853674" h="6995160">
                  <a:moveTo>
                    <a:pt x="8270494" y="0"/>
                  </a:moveTo>
                  <a:lnTo>
                    <a:pt x="2583180" y="0"/>
                  </a:lnTo>
                  <a:cubicBezTo>
                    <a:pt x="1156970" y="0"/>
                    <a:pt x="0" y="745744"/>
                    <a:pt x="0" y="1664843"/>
                  </a:cubicBezTo>
                  <a:lnTo>
                    <a:pt x="0" y="6995160"/>
                  </a:lnTo>
                  <a:lnTo>
                    <a:pt x="8270494" y="6995160"/>
                  </a:lnTo>
                  <a:cubicBezTo>
                    <a:pt x="9696703" y="6995160"/>
                    <a:pt x="10853674" y="6249416"/>
                    <a:pt x="10853674" y="5330317"/>
                  </a:cubicBezTo>
                  <a:lnTo>
                    <a:pt x="10853674" y="0"/>
                  </a:lnTo>
                  <a:lnTo>
                    <a:pt x="8270494" y="0"/>
                  </a:lnTo>
                  <a:close/>
                </a:path>
              </a:pathLst>
            </a:custGeom>
            <a:blipFill>
              <a:blip r:embed="rId3"/>
              <a:stretch>
                <a:fillRect t="-1719" b="-1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4648869"/>
            <a:ext cx="12919875" cy="386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5"/>
              </a:lnSpc>
            </a:pPr>
            <a:r>
              <a:rPr lang="en-US" sz="583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AI- Based Training an Assessment  Tool For Vocational Education</a:t>
            </a:r>
            <a:endParaRPr lang="en-US" sz="583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5505"/>
              </a:lnSpc>
            </a:pPr>
            <a:r>
              <a:rPr lang="en-US" sz="3935">
                <a:solidFill>
                  <a:srgbClr val="808FA4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      24-25J-185</a:t>
            </a:r>
            <a:endParaRPr lang="en-US" sz="3935">
              <a:solidFill>
                <a:srgbClr val="808FA4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01511" y="2871592"/>
            <a:ext cx="1555778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How can AI-Viva sessions be developed to provide personalized assessments and enhance learning outcomes?</a:t>
            </a:r>
            <a:endParaRPr lang="en-US" sz="5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173580"/>
            <a:chOff x="0" y="0"/>
            <a:chExt cx="24384000" cy="1564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564767"/>
            </a:xfrm>
            <a:custGeom>
              <a:avLst/>
              <a:gdLst/>
              <a:ahLst/>
              <a:cxnLst/>
              <a:rect l="l" t="t" r="r" b="b"/>
              <a:pathLst>
                <a:path w="24384000" h="1564767">
                  <a:moveTo>
                    <a:pt x="0" y="0"/>
                  </a:moveTo>
                  <a:lnTo>
                    <a:pt x="24384000" y="0"/>
                  </a:lnTo>
                  <a:lnTo>
                    <a:pt x="24384000" y="1564767"/>
                  </a:lnTo>
                  <a:lnTo>
                    <a:pt x="0" y="1564767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450590" y="2583815"/>
          <a:ext cx="12416155" cy="5659120"/>
        </p:xfrm>
        <a:graphic>
          <a:graphicData uri="http://schemas.openxmlformats.org/drawingml/2006/table">
            <a:tbl>
              <a:tblPr/>
              <a:tblGrid>
                <a:gridCol w="3687445"/>
                <a:gridCol w="2259965"/>
                <a:gridCol w="3386455"/>
                <a:gridCol w="3082290"/>
              </a:tblGrid>
              <a:tr h="1092200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Traditional ITS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AI-Driven Assessment Systems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Proposed System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AI-Driven Viva Simulations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Comprehensive NLP for Assessment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0670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Context-Aware Adaptive Learning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0287035" y="5371843"/>
            <a:ext cx="1228568" cy="1152620"/>
            <a:chOff x="0" y="0"/>
            <a:chExt cx="1638091" cy="15368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8046" cy="1536827"/>
            </a:xfrm>
            <a:custGeom>
              <a:avLst/>
              <a:gdLst/>
              <a:ahLst/>
              <a:cxnLst/>
              <a:rect l="l" t="t" r="r" b="b"/>
              <a:pathLst>
                <a:path w="1638046" h="1536827">
                  <a:moveTo>
                    <a:pt x="0" y="0"/>
                  </a:moveTo>
                  <a:lnTo>
                    <a:pt x="1638046" y="0"/>
                  </a:lnTo>
                  <a:lnTo>
                    <a:pt x="1638046" y="1536827"/>
                  </a:lnTo>
                  <a:lnTo>
                    <a:pt x="0" y="153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2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63300" y="6894141"/>
            <a:ext cx="1107513" cy="1039049"/>
            <a:chOff x="0" y="0"/>
            <a:chExt cx="1476684" cy="1385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39500" y="5361305"/>
            <a:ext cx="1107513" cy="1039049"/>
            <a:chOff x="0" y="0"/>
            <a:chExt cx="1476684" cy="13853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7100" y="3827882"/>
            <a:ext cx="1107472" cy="1039082"/>
            <a:chOff x="-508000" y="838200"/>
            <a:chExt cx="1476629" cy="1385443"/>
          </a:xfrm>
        </p:grpSpPr>
        <p:sp>
          <p:nvSpPr>
            <p:cNvPr id="14" name="Freeform 14"/>
            <p:cNvSpPr/>
            <p:nvPr/>
          </p:nvSpPr>
          <p:spPr>
            <a:xfrm>
              <a:off x="-508000" y="83820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866" y="7045649"/>
            <a:ext cx="1349622" cy="1018351"/>
            <a:chOff x="0" y="0"/>
            <a:chExt cx="1799496" cy="135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300701" y="12482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544545" y="5435978"/>
            <a:ext cx="1349622" cy="1018351"/>
            <a:chOff x="0" y="0"/>
            <a:chExt cx="1799496" cy="13578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96310" y="6895789"/>
            <a:ext cx="1349622" cy="1018351"/>
            <a:chOff x="0" y="0"/>
            <a:chExt cx="1799496" cy="13578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34866" y="3924145"/>
            <a:ext cx="1349622" cy="1018351"/>
            <a:chOff x="0" y="0"/>
            <a:chExt cx="1799496" cy="13578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43910" y="3848202"/>
            <a:ext cx="1349622" cy="1018351"/>
            <a:chOff x="0" y="0"/>
            <a:chExt cx="1799496" cy="13578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12472"/>
            <a:ext cx="10111471" cy="10287000"/>
            <a:chOff x="0" y="0"/>
            <a:chExt cx="1348196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16000"/>
            </a:xfrm>
            <a:custGeom>
              <a:avLst/>
              <a:gdLst/>
              <a:ahLst/>
              <a:cxnLst/>
              <a:rect l="l" t="t" r="r" b="b"/>
              <a:pathLst>
                <a:path w="13481938" h="13716000">
                  <a:moveTo>
                    <a:pt x="0" y="0"/>
                  </a:moveTo>
                  <a:lnTo>
                    <a:pt x="13481938" y="0"/>
                  </a:lnTo>
                  <a:lnTo>
                    <a:pt x="1348193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1402" y="3712934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1402" y="5775320"/>
            <a:ext cx="6501765" cy="9525"/>
            <a:chOff x="0" y="0"/>
            <a:chExt cx="8669020" cy="127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3624" y="3684359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i="1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Methodology</a:t>
            </a:r>
            <a:endParaRPr lang="en-US" sz="7200" b="1" i="1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98558" y="2436584"/>
            <a:ext cx="46605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16165" y="6398733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92837" y="4441597"/>
            <a:ext cx="687885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850105" y="3045192"/>
            <a:ext cx="10587789" cy="4196615"/>
          </a:xfrm>
          <a:custGeom>
            <a:avLst/>
            <a:gdLst/>
            <a:ahLst/>
            <a:cxnLst/>
            <a:rect l="l" t="t" r="r" b="b"/>
            <a:pathLst>
              <a:path w="10587789" h="4196615">
                <a:moveTo>
                  <a:pt x="0" y="0"/>
                </a:moveTo>
                <a:lnTo>
                  <a:pt x="10587789" y="0"/>
                </a:lnTo>
                <a:lnTo>
                  <a:pt x="10587789" y="4196615"/>
                </a:lnTo>
                <a:lnTo>
                  <a:pt x="0" y="419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9240" y="2222390"/>
            <a:ext cx="11170921" cy="46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Flask (Python)</a:t>
            </a:r>
            <a:endParaRPr 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Google-Cloud-API</a:t>
            </a:r>
            <a:endParaRPr 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 err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ChatGPT</a:t>
            </a:r>
            <a:r>
              <a:rPr 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-API for AI-Chatbot</a:t>
            </a:r>
            <a:endParaRPr 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Firebase Database</a:t>
            </a:r>
            <a:endParaRPr lang="en-GB" alt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NLP</a:t>
            </a:r>
            <a:endParaRPr lang="en-GB" alt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VS code </a:t>
            </a:r>
            <a:endParaRPr lang="en-GB" alt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777210" y="4048125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68600" y="57531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15999" y="4381500"/>
            <a:ext cx="990600" cy="990601"/>
          </a:xfrm>
          <a:custGeom>
            <a:avLst/>
            <a:gdLst/>
            <a:ahLst/>
            <a:cxnLst/>
            <a:rect l="l" t="t" r="r" b="b"/>
            <a:pathLst>
              <a:path w="990600" h="990601">
                <a:moveTo>
                  <a:pt x="0" y="0"/>
                </a:moveTo>
                <a:lnTo>
                  <a:pt x="990600" y="0"/>
                </a:lnTo>
                <a:lnTo>
                  <a:pt x="990600" y="990601"/>
                </a:lnTo>
                <a:lnTo>
                  <a:pt x="0" y="990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6960"/>
              </a:lnSpc>
            </a:pP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8271" y="1925959"/>
            <a:ext cx="7680889" cy="84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Functional Requirements </a:t>
            </a:r>
            <a:endParaRPr lang="en-US" sz="5000" b="1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6440" y="1995588"/>
            <a:ext cx="9265921" cy="160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NON-Functional Requirements </a:t>
            </a:r>
            <a:endParaRPr lang="en-US" sz="5000" b="1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l">
              <a:lnSpc>
                <a:spcPts val="6000"/>
              </a:lnSpc>
            </a:pPr>
            <a:endParaRPr lang="en-US" sz="5000" b="1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840" y="2893695"/>
            <a:ext cx="6798968" cy="430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Authentication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1965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AI-Viva Session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 Analytics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 Management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Communication Module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Integration with External Systems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7517" y="3043686"/>
            <a:ext cx="8512843" cy="617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Security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Reliability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Scalability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Maintainability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Compatibility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Accessibility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Localization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Backup and Recovery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667000"/>
            <a:ext cx="18288000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Chassignol, M., Khoroshavin, A., Klimova, A., &amp; Bilyatdinova, A. (2018). Artificial intelligence trends in education: A narrative overview. Procedia Computer Science, 136, 16-24.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Huang, G.-B., Zhu, Q.-Y., &amp; Siew, C.-K. (2006). Extreme learning machine: theory and applications. Neurocomputing, 70(1-3), 489-501.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Jean-Charles, A. (2018). Internet of Things in Education: Artificial Intelligence Voice Assistant in the Classroom. Society for Information Technology &amp; Teacher Education International Conference, 883-885.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Patrick, S., Kennedy, K., &amp; Powell, A. (2013). Mean what you say: Defining and integrating personalised, blended and competency education. International Association for K-12 Online Learning.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240"/>
              </a:lnSpc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7" name="Picture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001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573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6" name="Picture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525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27806" y="3391115"/>
            <a:ext cx="3671986" cy="3504771"/>
            <a:chOff x="0" y="0"/>
            <a:chExt cx="4895981" cy="4673028"/>
          </a:xfrm>
        </p:grpSpPr>
        <p:sp>
          <p:nvSpPr>
            <p:cNvPr id="7" name="Freeform 7"/>
            <p:cNvSpPr/>
            <p:nvPr/>
          </p:nvSpPr>
          <p:spPr>
            <a:xfrm>
              <a:off x="-127" y="0"/>
              <a:ext cx="4895977" cy="4673092"/>
            </a:xfrm>
            <a:custGeom>
              <a:avLst/>
              <a:gdLst/>
              <a:ahLst/>
              <a:cxnLst/>
              <a:rect l="l" t="t" r="r" b="b"/>
              <a:pathLst>
                <a:path w="4895977" h="4673092">
                  <a:moveTo>
                    <a:pt x="2448179" y="3683"/>
                  </a:moveTo>
                  <a:cubicBezTo>
                    <a:pt x="1612265" y="0"/>
                    <a:pt x="838200" y="443865"/>
                    <a:pt x="419100" y="1167130"/>
                  </a:cubicBezTo>
                  <a:cubicBezTo>
                    <a:pt x="0" y="1890395"/>
                    <a:pt x="127" y="2782570"/>
                    <a:pt x="419100" y="3505962"/>
                  </a:cubicBezTo>
                  <a:cubicBezTo>
                    <a:pt x="838073" y="4229354"/>
                    <a:pt x="1612138" y="4673092"/>
                    <a:pt x="2448052" y="4669282"/>
                  </a:cubicBezTo>
                  <a:cubicBezTo>
                    <a:pt x="3283966" y="4672965"/>
                    <a:pt x="4058031" y="4229227"/>
                    <a:pt x="4477004" y="3505962"/>
                  </a:cubicBezTo>
                  <a:cubicBezTo>
                    <a:pt x="4895977" y="2782697"/>
                    <a:pt x="4895977" y="1890395"/>
                    <a:pt x="4477004" y="1167130"/>
                  </a:cubicBezTo>
                  <a:cubicBezTo>
                    <a:pt x="4058031" y="443865"/>
                    <a:pt x="3283966" y="0"/>
                    <a:pt x="2448179" y="36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17666" y="3844965"/>
            <a:ext cx="3488055" cy="3329216"/>
            <a:chOff x="0" y="0"/>
            <a:chExt cx="4650740" cy="44389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0740" cy="4439031"/>
            </a:xfrm>
            <a:custGeom>
              <a:avLst/>
              <a:gdLst/>
              <a:ahLst/>
              <a:cxnLst/>
              <a:rect l="l" t="t" r="r" b="b"/>
              <a:pathLst>
                <a:path w="4650740" h="4439031">
                  <a:moveTo>
                    <a:pt x="2325370" y="3556"/>
                  </a:moveTo>
                  <a:cubicBezTo>
                    <a:pt x="1531366" y="0"/>
                    <a:pt x="796036" y="421513"/>
                    <a:pt x="398018" y="1108583"/>
                  </a:cubicBezTo>
                  <a:cubicBezTo>
                    <a:pt x="0" y="1795653"/>
                    <a:pt x="0" y="2643251"/>
                    <a:pt x="398018" y="3330321"/>
                  </a:cubicBezTo>
                  <a:cubicBezTo>
                    <a:pt x="796036" y="4017391"/>
                    <a:pt x="1531366" y="4438904"/>
                    <a:pt x="2325370" y="4435475"/>
                  </a:cubicBezTo>
                  <a:cubicBezTo>
                    <a:pt x="3119374" y="4439031"/>
                    <a:pt x="3854704" y="4017391"/>
                    <a:pt x="4252722" y="3330321"/>
                  </a:cubicBezTo>
                  <a:cubicBezTo>
                    <a:pt x="4650740" y="2643251"/>
                    <a:pt x="4650740" y="1795780"/>
                    <a:pt x="4252722" y="1108710"/>
                  </a:cubicBezTo>
                  <a:cubicBezTo>
                    <a:pt x="3854704" y="421640"/>
                    <a:pt x="3119374" y="0"/>
                    <a:pt x="2325370" y="3556"/>
                  </a:cubicBezTo>
                  <a:close/>
                </a:path>
              </a:pathLst>
            </a:custGeom>
            <a:blipFill>
              <a:blip r:embed="rId2"/>
              <a:stretch>
                <a:fillRect l="-2235" t="-2469" r="-2235" b="-2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26353" y="3813070"/>
            <a:ext cx="3554888" cy="3393006"/>
            <a:chOff x="0" y="0"/>
            <a:chExt cx="4739851" cy="4524008"/>
          </a:xfrm>
        </p:grpSpPr>
        <p:sp>
          <p:nvSpPr>
            <p:cNvPr id="11" name="Freeform 11"/>
            <p:cNvSpPr/>
            <p:nvPr/>
          </p:nvSpPr>
          <p:spPr>
            <a:xfrm>
              <a:off x="-127" y="0"/>
              <a:ext cx="4740148" cy="4523994"/>
            </a:xfrm>
            <a:custGeom>
              <a:avLst/>
              <a:gdLst/>
              <a:ahLst/>
              <a:cxnLst/>
              <a:rect l="l" t="t" r="r" b="b"/>
              <a:pathLst>
                <a:path w="4740148" h="4523994">
                  <a:moveTo>
                    <a:pt x="2370074" y="3556"/>
                  </a:moveTo>
                  <a:cubicBezTo>
                    <a:pt x="1560830" y="0"/>
                    <a:pt x="811530" y="429641"/>
                    <a:pt x="405765" y="1129919"/>
                  </a:cubicBezTo>
                  <a:cubicBezTo>
                    <a:pt x="0" y="1830197"/>
                    <a:pt x="127" y="2693924"/>
                    <a:pt x="405765" y="3394075"/>
                  </a:cubicBezTo>
                  <a:cubicBezTo>
                    <a:pt x="811403" y="4094226"/>
                    <a:pt x="1560830" y="4523994"/>
                    <a:pt x="2370074" y="4520311"/>
                  </a:cubicBezTo>
                  <a:cubicBezTo>
                    <a:pt x="3179318" y="4523867"/>
                    <a:pt x="3928618" y="4094226"/>
                    <a:pt x="4334383" y="3394075"/>
                  </a:cubicBezTo>
                  <a:cubicBezTo>
                    <a:pt x="4740148" y="2693924"/>
                    <a:pt x="4740021" y="1830070"/>
                    <a:pt x="4334383" y="1129792"/>
                  </a:cubicBezTo>
                  <a:cubicBezTo>
                    <a:pt x="3928745" y="429514"/>
                    <a:pt x="3179318" y="0"/>
                    <a:pt x="2370074" y="3556"/>
                  </a:cubicBezTo>
                  <a:close/>
                </a:path>
              </a:pathLst>
            </a:custGeom>
            <a:blipFill>
              <a:blip r:embed="rId3"/>
              <a:stretch>
                <a:fillRect l="-2234" t="-2467" r="-2233" b="-2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8556" y="3749280"/>
            <a:ext cx="3549157" cy="3387536"/>
            <a:chOff x="0" y="0"/>
            <a:chExt cx="4732209" cy="45167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32401" cy="4516628"/>
            </a:xfrm>
            <a:custGeom>
              <a:avLst/>
              <a:gdLst/>
              <a:ahLst/>
              <a:cxnLst/>
              <a:rect l="l" t="t" r="r" b="b"/>
              <a:pathLst>
                <a:path w="4732401" h="4516628">
                  <a:moveTo>
                    <a:pt x="2366137" y="3556"/>
                  </a:moveTo>
                  <a:cubicBezTo>
                    <a:pt x="1558163" y="0"/>
                    <a:pt x="810006" y="429006"/>
                    <a:pt x="405003" y="1128014"/>
                  </a:cubicBezTo>
                  <a:cubicBezTo>
                    <a:pt x="0" y="1827022"/>
                    <a:pt x="0" y="2689479"/>
                    <a:pt x="405003" y="3388614"/>
                  </a:cubicBezTo>
                  <a:cubicBezTo>
                    <a:pt x="810006" y="4087749"/>
                    <a:pt x="1558163" y="4516628"/>
                    <a:pt x="2366137" y="4513072"/>
                  </a:cubicBezTo>
                  <a:cubicBezTo>
                    <a:pt x="3174111" y="4516628"/>
                    <a:pt x="3922141" y="4087749"/>
                    <a:pt x="4327271" y="3388614"/>
                  </a:cubicBezTo>
                  <a:cubicBezTo>
                    <a:pt x="4732401" y="2689479"/>
                    <a:pt x="4732274" y="1827149"/>
                    <a:pt x="4327271" y="1128014"/>
                  </a:cubicBezTo>
                  <a:cubicBezTo>
                    <a:pt x="3922268" y="428879"/>
                    <a:pt x="3174111" y="0"/>
                    <a:pt x="2366137" y="3556"/>
                  </a:cubicBezTo>
                  <a:close/>
                </a:path>
              </a:pathLst>
            </a:custGeom>
            <a:blipFill>
              <a:blip r:embed="rId4"/>
              <a:stretch>
                <a:fillRect l="-2235" t="-17458" r="-2232" b="-174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25756" y="381000"/>
            <a:ext cx="643648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sz="8300" b="1" spc="-5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OUR  TEAM</a:t>
            </a:r>
            <a:endParaRPr lang="en-US" sz="8300" b="1" spc="-5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33821" y="8343900"/>
            <a:ext cx="37719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Vilajini.Y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IT2118928</a:t>
            </a:r>
            <a:endParaRPr lang="en-US" sz="3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26353" y="8305800"/>
            <a:ext cx="324396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Sujeevan.R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endParaRPr lang="en-US" sz="3000" b="1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13392" y="8305800"/>
            <a:ext cx="389948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Niles A.P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endParaRPr lang="en-US" sz="3000" b="1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811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6" name="Picture 5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87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525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52809" y="-756804"/>
            <a:ext cx="7582308" cy="11800607"/>
            <a:chOff x="0" y="0"/>
            <a:chExt cx="10109744" cy="157341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09708" cy="15734157"/>
            </a:xfrm>
            <a:custGeom>
              <a:avLst/>
              <a:gdLst/>
              <a:ahLst/>
              <a:cxnLst/>
              <a:rect l="l" t="t" r="r" b="b"/>
              <a:pathLst>
                <a:path w="10109708" h="15734157">
                  <a:moveTo>
                    <a:pt x="0" y="0"/>
                  </a:moveTo>
                  <a:lnTo>
                    <a:pt x="10109708" y="0"/>
                  </a:lnTo>
                  <a:lnTo>
                    <a:pt x="10109708" y="15734157"/>
                  </a:lnTo>
                  <a:lnTo>
                    <a:pt x="0" y="15734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816" r="-278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1534" y="1028700"/>
            <a:ext cx="9478203" cy="655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5"/>
              </a:lnSpc>
            </a:pPr>
            <a:r>
              <a:rPr lang="en-US" sz="7295" b="1" i="1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Skill-Based Personalized Learning Path</a:t>
            </a:r>
            <a:endParaRPr lang="en-US" sz="7295" b="1" i="1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755"/>
              </a:lnSpc>
            </a:pPr>
            <a:endParaRPr lang="en-US" sz="7295" b="1" i="1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IT20657314</a:t>
            </a:r>
            <a:endParaRPr lang="en-US" sz="4420" b="1" i="1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dirty="0" err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Sujeevan.R</a:t>
            </a:r>
            <a:endParaRPr lang="en-US" sz="4420" b="1" i="1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spc="-3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420" b="1" i="1" spc="-3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420" b="1" i="1" spc="-3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21280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Freeform 3" descr="A picture containing photo, table, person, monitor  Description automatically generated"/>
          <p:cNvSpPr/>
          <p:nvPr/>
        </p:nvSpPr>
        <p:spPr>
          <a:xfrm>
            <a:off x="27709" y="9584319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-4762"/>
            <a:ext cx="10111471" cy="10291762"/>
            <a:chOff x="0" y="0"/>
            <a:chExt cx="13481961" cy="13722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22350"/>
            </a:xfrm>
            <a:custGeom>
              <a:avLst/>
              <a:gdLst/>
              <a:ahLst/>
              <a:cxnLst/>
              <a:rect l="l" t="t" r="r" b="b"/>
              <a:pathLst>
                <a:path w="13481938" h="13722350">
                  <a:moveTo>
                    <a:pt x="0" y="0"/>
                  </a:moveTo>
                  <a:lnTo>
                    <a:pt x="13481938" y="0"/>
                  </a:lnTo>
                  <a:lnTo>
                    <a:pt x="13481938" y="13722350"/>
                  </a:lnTo>
                  <a:lnTo>
                    <a:pt x="0" y="137223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11991" y="2653557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i="1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Introduction</a:t>
            </a:r>
            <a:endParaRPr lang="en-US" sz="7200" b="1" i="1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84650" y="1237396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981382" y="6620812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21254" y="2687325"/>
            <a:ext cx="542202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21034" y="4014612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84650" y="5505450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67443" y="6982763"/>
            <a:ext cx="421919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764174" y="2323246"/>
            <a:ext cx="6501765" cy="9525"/>
            <a:chOff x="0" y="0"/>
            <a:chExt cx="8669020" cy="127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4174" y="3777506"/>
            <a:ext cx="6501765" cy="9525"/>
            <a:chOff x="0" y="0"/>
            <a:chExt cx="8669020" cy="12700"/>
          </a:xfrm>
        </p:grpSpPr>
        <p:sp>
          <p:nvSpPr>
            <p:cNvPr id="15" name="Freeform 15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64174" y="5143500"/>
            <a:ext cx="6501765" cy="9525"/>
            <a:chOff x="0" y="0"/>
            <a:chExt cx="8669020" cy="12700"/>
          </a:xfrm>
        </p:grpSpPr>
        <p:sp>
          <p:nvSpPr>
            <p:cNvPr id="17" name="Freeform 1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 | Sujeevan.R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20" name="Freeform 20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3" descr="A picture containing photo, table, person, monitor  Description automatically generated"/>
          <p:cNvSpPr/>
          <p:nvPr/>
        </p:nvSpPr>
        <p:spPr>
          <a:xfrm>
            <a:off x="158043" y="953193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11571"/>
            <a:ext cx="16590109" cy="8204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In recent years, </a:t>
            </a:r>
            <a:r>
              <a:rPr lang="en-US" sz="3200" b="1" dirty="0" err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personalised</a:t>
            </a: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learning has become increasingly important, with a focus on adapting educational experiences to meet individual student needs.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Traditional vocational training is not personalized – same path for all students.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educational systems often struggle to provide tailored learning paths, which can lead to student disengagement and uneven skill development.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AI-driven learning paths provide real-time adjustments, ensuring students receive appropriate content and challenges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There is no existing AI model for electrician-specific question generation.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27274" y="273468"/>
            <a:ext cx="46540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 dirty="0" err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5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7" name="Freeform 7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49218" y="6012071"/>
            <a:ext cx="3780559" cy="3780559"/>
            <a:chOff x="0" y="0"/>
            <a:chExt cx="5040745" cy="50407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0757" cy="5040757"/>
            </a:xfrm>
            <a:custGeom>
              <a:avLst/>
              <a:gdLst/>
              <a:ahLst/>
              <a:cxnLst/>
              <a:rect l="l" t="t" r="r" b="b"/>
              <a:pathLst>
                <a:path w="5040757" h="5040757">
                  <a:moveTo>
                    <a:pt x="0" y="0"/>
                  </a:moveTo>
                  <a:lnTo>
                    <a:pt x="5040757" y="0"/>
                  </a:lnTo>
                  <a:lnTo>
                    <a:pt x="5040757" y="5040757"/>
                  </a:lnTo>
                  <a:lnTo>
                    <a:pt x="0" y="504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3" descr="A picture containing photo, table, person, monitor  Description automatically generated"/>
          <p:cNvSpPr/>
          <p:nvPr/>
        </p:nvSpPr>
        <p:spPr>
          <a:xfrm>
            <a:off x="0" y="9480105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5881" y="1684240"/>
            <a:ext cx="1640061" cy="1640061"/>
            <a:chOff x="0" y="0"/>
            <a:chExt cx="2186748" cy="2186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6686" cy="2186686"/>
            </a:xfrm>
            <a:custGeom>
              <a:avLst/>
              <a:gdLst/>
              <a:ahLst/>
              <a:cxnLst/>
              <a:rect l="l" t="t" r="r" b="b"/>
              <a:pathLst>
                <a:path w="2186686" h="2186686">
                  <a:moveTo>
                    <a:pt x="0" y="0"/>
                  </a:moveTo>
                  <a:lnTo>
                    <a:pt x="2186686" y="0"/>
                  </a:lnTo>
                  <a:lnTo>
                    <a:pt x="2186686" y="2186686"/>
                  </a:lnTo>
                  <a:lnTo>
                    <a:pt x="0" y="218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40764" y="3353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5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46637" y="3089281"/>
            <a:ext cx="115889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endParaRPr lang="en-US" sz="2900" b="1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51851" y="2891211"/>
            <a:ext cx="781006" cy="788816"/>
            <a:chOff x="0" y="0"/>
            <a:chExt cx="1041341" cy="10517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39180" y="1653499"/>
            <a:ext cx="4377284" cy="4629558"/>
            <a:chOff x="0" y="0"/>
            <a:chExt cx="5836379" cy="6172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6412" cy="6172708"/>
            </a:xfrm>
            <a:custGeom>
              <a:avLst/>
              <a:gdLst/>
              <a:ahLst/>
              <a:cxnLst/>
              <a:rect l="l" t="t" r="r" b="b"/>
              <a:pathLst>
                <a:path w="5836412" h="6172708">
                  <a:moveTo>
                    <a:pt x="0" y="0"/>
                  </a:moveTo>
                  <a:lnTo>
                    <a:pt x="5836412" y="0"/>
                  </a:lnTo>
                  <a:lnTo>
                    <a:pt x="5836412" y="6172708"/>
                  </a:lnTo>
                  <a:lnTo>
                    <a:pt x="0" y="617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81" r="-2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549774" y="291722"/>
            <a:ext cx="13635425" cy="104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can AI-driven learning enhance personalized education in vocational training for electricians?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What impact does skill-based classification have on student engagement and learning outcomes in vocational education?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can a machine learning model effectively classify students into skill levels (Beginner, Intermediate, Advanced) based on an initial quiz?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does real-time adaptation of content and quizzes affect knowledge retention and course progression?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Can AI-generated domain-specific quiz questions improve assessment quality in electrician training?</a:t>
            </a: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grpSp>
        <p:nvGrpSpPr>
          <p:cNvPr id="23" name="Group 14"/>
          <p:cNvGrpSpPr/>
          <p:nvPr/>
        </p:nvGrpSpPr>
        <p:grpSpPr>
          <a:xfrm>
            <a:off x="835300" y="4446815"/>
            <a:ext cx="781006" cy="788816"/>
            <a:chOff x="0" y="0"/>
            <a:chExt cx="1041341" cy="1051755"/>
          </a:xfrm>
        </p:grpSpPr>
        <p:sp>
          <p:nvSpPr>
            <p:cNvPr id="24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14"/>
          <p:cNvGrpSpPr/>
          <p:nvPr/>
        </p:nvGrpSpPr>
        <p:grpSpPr>
          <a:xfrm>
            <a:off x="798355" y="5741918"/>
            <a:ext cx="781006" cy="788816"/>
            <a:chOff x="0" y="0"/>
            <a:chExt cx="1041341" cy="1051755"/>
          </a:xfrm>
        </p:grpSpPr>
        <p:sp>
          <p:nvSpPr>
            <p:cNvPr id="26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14"/>
          <p:cNvGrpSpPr/>
          <p:nvPr/>
        </p:nvGrpSpPr>
        <p:grpSpPr>
          <a:xfrm>
            <a:off x="731520" y="7037065"/>
            <a:ext cx="781006" cy="788816"/>
            <a:chOff x="0" y="0"/>
            <a:chExt cx="1041341" cy="1051755"/>
          </a:xfrm>
        </p:grpSpPr>
        <p:sp>
          <p:nvSpPr>
            <p:cNvPr id="28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9" name="Group 14"/>
          <p:cNvGrpSpPr/>
          <p:nvPr/>
        </p:nvGrpSpPr>
        <p:grpSpPr>
          <a:xfrm>
            <a:off x="783562" y="8323794"/>
            <a:ext cx="781006" cy="788816"/>
            <a:chOff x="0" y="0"/>
            <a:chExt cx="1041341" cy="1051755"/>
          </a:xfrm>
        </p:grpSpPr>
        <p:sp>
          <p:nvSpPr>
            <p:cNvPr id="30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" descr="A picture containing photo, table, person, monitor  Description automatically generated"/>
          <p:cNvSpPr/>
          <p:nvPr/>
        </p:nvSpPr>
        <p:spPr>
          <a:xfrm>
            <a:off x="125446" y="9520126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6734" y="1913772"/>
            <a:ext cx="5700812" cy="6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Novelty</a:t>
            </a:r>
            <a:endParaRPr lang="en-US" sz="4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1370" y="3061170"/>
            <a:ext cx="7695021" cy="412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AI-Driven Skill Classification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452120" lvl="2" algn="l">
              <a:lnSpc>
                <a:spcPts val="3560"/>
              </a:lnSpc>
            </a:pP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Real-Time Adaptive Learning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452120" lvl="2" algn="l">
              <a:lnSpc>
                <a:spcPts val="3560"/>
              </a:lnSpc>
            </a:pP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Multilingual Learning Environment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  <a:sym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Personalized Pathways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Domain-Specific Question Generation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98707" y="98285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45162"/>
            <a:ext cx="10363695" cy="6170138"/>
          </a:xfrm>
          <a:prstGeom prst="rect">
            <a:avLst/>
          </a:prstGeom>
        </p:spPr>
      </p:pic>
      <p:sp>
        <p:nvSpPr>
          <p:cNvPr id="14" name="Freeform 3" descr="A picture containing photo, table, person, monitor  Description automatically generated"/>
          <p:cNvSpPr/>
          <p:nvPr/>
        </p:nvSpPr>
        <p:spPr>
          <a:xfrm>
            <a:off x="34636" y="9448374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3164" y="4877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0864" y="4415355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Sub Objective</a:t>
            </a:r>
            <a:endParaRPr lang="en-US" sz="46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2359" y="2771556"/>
            <a:ext cx="1686907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9120" lvl="2" indent="-193040" algn="l">
              <a:lnSpc>
                <a:spcPts val="3040"/>
              </a:lnSpc>
              <a:buFont typeface="Arial" panose="020B0604020202020204"/>
              <a:buChar char="⚬"/>
            </a:pPr>
            <a:r>
              <a:rPr lang="en-US" sz="2745" b="1" dirty="0">
                <a:solidFill>
                  <a:srgbClr val="2A266D"/>
                </a:solidFill>
                <a:latin typeface="Cambria Bold" panose="02040803050406030204"/>
              </a:rPr>
              <a:t>To develop an AI-based educational platform for vocational electrician training that provides skill-based personalized learning paths, supports learning, and uses deep learning to generate domain-specific assessment questions, enhancing learner engagement and outcomes</a:t>
            </a:r>
            <a:r>
              <a:rPr lang="en-US" sz="2800" dirty="0"/>
              <a:t>.</a:t>
            </a:r>
            <a:endParaRPr lang="en-US" sz="2745" b="1" dirty="0">
              <a:solidFill>
                <a:srgbClr val="2A266D"/>
              </a:solidFill>
              <a:latin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545" y="1886814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Objectives</a:t>
            </a:r>
            <a:endParaRPr lang="en-US" sz="46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38121" y="730668"/>
            <a:ext cx="871376" cy="879836"/>
            <a:chOff x="0" y="0"/>
            <a:chExt cx="1161835" cy="1173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1796" cy="1173099"/>
            </a:xfrm>
            <a:custGeom>
              <a:avLst/>
              <a:gdLst/>
              <a:ahLst/>
              <a:cxnLst/>
              <a:rect l="l" t="t" r="r" b="b"/>
              <a:pathLst>
                <a:path w="1161796" h="1173099">
                  <a:moveTo>
                    <a:pt x="0" y="0"/>
                  </a:moveTo>
                  <a:lnTo>
                    <a:pt x="1161796" y="0"/>
                  </a:lnTo>
                  <a:lnTo>
                    <a:pt x="1161796" y="1173099"/>
                  </a:lnTo>
                  <a:lnTo>
                    <a:pt x="0" y="117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3941" y="407523"/>
            <a:ext cx="1602009" cy="1526124"/>
            <a:chOff x="0" y="0"/>
            <a:chExt cx="2136012" cy="20348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6013" cy="2034794"/>
            </a:xfrm>
            <a:custGeom>
              <a:avLst/>
              <a:gdLst/>
              <a:ahLst/>
              <a:cxnLst/>
              <a:rect l="l" t="t" r="r" b="b"/>
              <a:pathLst>
                <a:path w="2136013" h="2034794">
                  <a:moveTo>
                    <a:pt x="0" y="0"/>
                  </a:moveTo>
                  <a:lnTo>
                    <a:pt x="2136013" y="0"/>
                  </a:lnTo>
                  <a:lnTo>
                    <a:pt x="2136013" y="2034794"/>
                  </a:lnTo>
                  <a:lnTo>
                    <a:pt x="0" y="203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9704" y="506523"/>
            <a:ext cx="559448" cy="600383"/>
            <a:chOff x="0" y="0"/>
            <a:chExt cx="745931" cy="800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5871" cy="800481"/>
            </a:xfrm>
            <a:custGeom>
              <a:avLst/>
              <a:gdLst/>
              <a:ahLst/>
              <a:cxnLst/>
              <a:rect l="l" t="t" r="r" b="b"/>
              <a:pathLst>
                <a:path w="745871" h="800481">
                  <a:moveTo>
                    <a:pt x="0" y="0"/>
                  </a:moveTo>
                  <a:lnTo>
                    <a:pt x="745871" y="0"/>
                  </a:lnTo>
                  <a:lnTo>
                    <a:pt x="745871" y="800481"/>
                  </a:lnTo>
                  <a:lnTo>
                    <a:pt x="0" y="800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8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7723" y="1933648"/>
            <a:ext cx="480797" cy="412284"/>
            <a:chOff x="0" y="0"/>
            <a:chExt cx="641063" cy="5497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1096" cy="549656"/>
            </a:xfrm>
            <a:custGeom>
              <a:avLst/>
              <a:gdLst/>
              <a:ahLst/>
              <a:cxnLst/>
              <a:rect l="l" t="t" r="r" b="b"/>
              <a:pathLst>
                <a:path w="641096" h="549656">
                  <a:moveTo>
                    <a:pt x="0" y="0"/>
                  </a:moveTo>
                  <a:lnTo>
                    <a:pt x="641096" y="0"/>
                  </a:lnTo>
                  <a:lnTo>
                    <a:pt x="641096" y="549656"/>
                  </a:lnTo>
                  <a:lnTo>
                    <a:pt x="0" y="54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47" r="5" b="-5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85548" y="3928385"/>
            <a:ext cx="6676357" cy="4536030"/>
            <a:chOff x="0" y="0"/>
            <a:chExt cx="8901809" cy="66763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01811" cy="6676390"/>
            </a:xfrm>
            <a:custGeom>
              <a:avLst/>
              <a:gdLst/>
              <a:ahLst/>
              <a:cxnLst/>
              <a:rect l="l" t="t" r="r" b="b"/>
              <a:pathLst>
                <a:path w="8901811" h="6676390">
                  <a:moveTo>
                    <a:pt x="0" y="0"/>
                  </a:moveTo>
                  <a:lnTo>
                    <a:pt x="8901811" y="0"/>
                  </a:lnTo>
                  <a:lnTo>
                    <a:pt x="8901811" y="6676390"/>
                  </a:lnTo>
                  <a:lnTo>
                    <a:pt x="0" y="6676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751648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96228" y="5591175"/>
            <a:ext cx="17920372" cy="29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Implement real-time skill evaluation mechanisms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implement a machine learning model for classifying students into Beginner, Intermediate, or Advanced levels.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develop personalized learning paths based on the classified skill level 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integrate videos, PDFs, and quizzes within each module for effective learning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train a deep learning model for generating domain-specific quiz questions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evaluate the system’s effectiveness in improving learning outcomes and course completion rates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sp>
        <p:nvSpPr>
          <p:cNvPr id="23" name="Freeform 3" descr="A picture containing photo, table, person, monitor  Description automatically generated"/>
          <p:cNvSpPr/>
          <p:nvPr/>
        </p:nvSpPr>
        <p:spPr>
          <a:xfrm>
            <a:off x="0" y="9595241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5372" y="2242298"/>
            <a:ext cx="14443073" cy="7308682"/>
            <a:chOff x="0" y="0"/>
            <a:chExt cx="19257431" cy="9744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7390" cy="9744964"/>
            </a:xfrm>
            <a:custGeom>
              <a:avLst/>
              <a:gdLst/>
              <a:ahLst/>
              <a:cxnLst/>
              <a:rect l="l" t="t" r="r" b="b"/>
              <a:pathLst>
                <a:path w="19257390" h="9744964">
                  <a:moveTo>
                    <a:pt x="0" y="0"/>
                  </a:moveTo>
                  <a:lnTo>
                    <a:pt x="19257390" y="0"/>
                  </a:lnTo>
                  <a:lnTo>
                    <a:pt x="19257390" y="9744964"/>
                  </a:lnTo>
                  <a:lnTo>
                    <a:pt x="0" y="9744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950" b="-29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16459" y="57150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04048" y="980945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6927" y="9441443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4659" y="-197785"/>
            <a:ext cx="7418070" cy="10494505"/>
            <a:chOff x="0" y="0"/>
            <a:chExt cx="9890760" cy="13992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90760" cy="13992733"/>
            </a:xfrm>
            <a:custGeom>
              <a:avLst/>
              <a:gdLst/>
              <a:ahLst/>
              <a:cxnLst/>
              <a:rect l="l" t="t" r="r" b="b"/>
              <a:pathLst>
                <a:path w="9890760" h="13992733">
                  <a:moveTo>
                    <a:pt x="0" y="0"/>
                  </a:moveTo>
                  <a:lnTo>
                    <a:pt x="0" y="13992733"/>
                  </a:lnTo>
                  <a:lnTo>
                    <a:pt x="9890760" y="13992733"/>
                  </a:lnTo>
                  <a:cubicBezTo>
                    <a:pt x="9890760" y="6265926"/>
                    <a:pt x="5461635" y="0"/>
                    <a:pt x="0" y="0"/>
                  </a:cubicBezTo>
                  <a:close/>
                </a:path>
              </a:pathLst>
            </a:custGeom>
            <a:blipFill>
              <a:blip r:embed="rId1"/>
              <a:stretch>
                <a:fillRect l="-56104" r="-561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97866" y="4654314"/>
            <a:ext cx="7485309" cy="7485309"/>
            <a:chOff x="0" y="0"/>
            <a:chExt cx="9980412" cy="9980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0422" cy="9980422"/>
            </a:xfrm>
            <a:custGeom>
              <a:avLst/>
              <a:gdLst/>
              <a:ahLst/>
              <a:cxnLst/>
              <a:rect l="l" t="t" r="r" b="b"/>
              <a:pathLst>
                <a:path w="9980422" h="9980422">
                  <a:moveTo>
                    <a:pt x="0" y="9980422"/>
                  </a:moveTo>
                  <a:lnTo>
                    <a:pt x="9980422" y="9980422"/>
                  </a:lnTo>
                  <a:lnTo>
                    <a:pt x="9980422" y="0"/>
                  </a:lnTo>
                  <a:cubicBezTo>
                    <a:pt x="4469257" y="0"/>
                    <a:pt x="0" y="4469257"/>
                    <a:pt x="0" y="9980422"/>
                  </a:cubicBezTo>
                  <a:close/>
                </a:path>
              </a:pathLst>
            </a:custGeom>
            <a:blipFill>
              <a:blip r:embed="rId1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2132" y="2114789"/>
            <a:ext cx="13505868" cy="522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</a:t>
            </a:r>
            <a:endParaRPr lang="en-US" sz="8610" b="1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</a:t>
            </a:r>
            <a:endParaRPr lang="en-US" sz="8610" b="1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 spc="-5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Overall System Diagram</a:t>
            </a:r>
            <a:endParaRPr lang="en-US" sz="8610" b="1" spc="-5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71939" y="342900"/>
            <a:ext cx="7325927" cy="13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b="1" u="sng" spc="-6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Introduction</a:t>
            </a:r>
            <a:endParaRPr lang="en-US" sz="8800" b="1" u="sng" spc="-6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5152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315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Functional requirements</a:t>
            </a:r>
            <a:endParaRPr lang="en-US" sz="4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583010" y="2395406"/>
            <a:ext cx="66675" cy="6896232"/>
            <a:chOff x="0" y="0"/>
            <a:chExt cx="88900" cy="9194976"/>
          </a:xfrm>
        </p:grpSpPr>
        <p:sp>
          <p:nvSpPr>
            <p:cNvPr id="8" name="Freeform 8"/>
            <p:cNvSpPr/>
            <p:nvPr/>
          </p:nvSpPr>
          <p:spPr>
            <a:xfrm>
              <a:off x="0" y="44450"/>
              <a:ext cx="88900" cy="9106027"/>
            </a:xfrm>
            <a:custGeom>
              <a:avLst/>
              <a:gdLst/>
              <a:ahLst/>
              <a:cxnLst/>
              <a:rect l="l" t="t" r="r" b="b"/>
              <a:pathLst>
                <a:path w="88900" h="9106027">
                  <a:moveTo>
                    <a:pt x="88900" y="0"/>
                  </a:moveTo>
                  <a:lnTo>
                    <a:pt x="88900" y="9106027"/>
                  </a:lnTo>
                  <a:lnTo>
                    <a:pt x="0" y="9106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81513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Non-functional requirements</a:t>
            </a:r>
            <a:endParaRPr lang="en-US" sz="4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50430" y="4110289"/>
            <a:ext cx="790887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Availability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Reliability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Speed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Performance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Security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Privacy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86750" y="282993"/>
            <a:ext cx="1305919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Component Specific Requirements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914680" y="5818471"/>
            <a:ext cx="3663888" cy="4004714"/>
            <a:chOff x="0" y="0"/>
            <a:chExt cx="4885184" cy="53396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5182" cy="5339588"/>
            </a:xfrm>
            <a:custGeom>
              <a:avLst/>
              <a:gdLst/>
              <a:ahLst/>
              <a:cxnLst/>
              <a:rect l="l" t="t" r="r" b="b"/>
              <a:pathLst>
                <a:path w="4885182" h="5339588">
                  <a:moveTo>
                    <a:pt x="0" y="0"/>
                  </a:moveTo>
                  <a:lnTo>
                    <a:pt x="4885182" y="0"/>
                  </a:lnTo>
                  <a:lnTo>
                    <a:pt x="4885182" y="5339588"/>
                  </a:lnTo>
                  <a:lnTo>
                    <a:pt x="0" y="5339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56448" y="9785085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266520" y="4174764"/>
            <a:ext cx="7029452" cy="304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User Authentication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Skill-Based Classification System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Adaptive Learning Path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Content Management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Communication Module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Multilingual Support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Integration with External Systems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sp>
        <p:nvSpPr>
          <p:cNvPr id="17" name="Freeform 3" descr="A picture containing photo, table, person, monitor  Description automatically generated"/>
          <p:cNvSpPr/>
          <p:nvPr/>
        </p:nvSpPr>
        <p:spPr>
          <a:xfrm>
            <a:off x="0" y="9531944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7200" y="2068319"/>
            <a:ext cx="17064996" cy="7482661"/>
            <a:chOff x="0" y="0"/>
            <a:chExt cx="22753328" cy="9976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3320" cy="9976866"/>
            </a:xfrm>
            <a:custGeom>
              <a:avLst/>
              <a:gdLst/>
              <a:ahLst/>
              <a:cxnLst/>
              <a:rect l="l" t="t" r="r" b="b"/>
              <a:pathLst>
                <a:path w="22753320" h="9976866">
                  <a:moveTo>
                    <a:pt x="0" y="0"/>
                  </a:moveTo>
                  <a:lnTo>
                    <a:pt x="22753320" y="0"/>
                  </a:lnTo>
                  <a:lnTo>
                    <a:pt x="22753320" y="9976866"/>
                  </a:lnTo>
                  <a:lnTo>
                    <a:pt x="0" y="9976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Breakdown Structure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08848" y="9810750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110606" y="94869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91113" y="2249817"/>
            <a:ext cx="12562924" cy="7008483"/>
            <a:chOff x="0" y="0"/>
            <a:chExt cx="16750565" cy="9344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50537" cy="9344660"/>
            </a:xfrm>
            <a:custGeom>
              <a:avLst/>
              <a:gdLst/>
              <a:ahLst/>
              <a:cxnLst/>
              <a:rect l="l" t="t" r="r" b="b"/>
              <a:pathLst>
                <a:path w="16750537" h="9344660">
                  <a:moveTo>
                    <a:pt x="0" y="0"/>
                  </a:moveTo>
                  <a:lnTo>
                    <a:pt x="16750537" y="0"/>
                  </a:lnTo>
                  <a:lnTo>
                    <a:pt x="16750537" y="9344660"/>
                  </a:lnTo>
                  <a:lnTo>
                    <a:pt x="0" y="9344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Gantt Chart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887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0" y="9521951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" y="0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6" name="Freeform 6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39891" y="3098353"/>
            <a:ext cx="3532350" cy="4090294"/>
            <a:chOff x="0" y="0"/>
            <a:chExt cx="4709800" cy="545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09795" cy="5453761"/>
            </a:xfrm>
            <a:custGeom>
              <a:avLst/>
              <a:gdLst/>
              <a:ahLst/>
              <a:cxnLst/>
              <a:rect l="l" t="t" r="r" b="b"/>
              <a:pathLst>
                <a:path w="4709795" h="5453761">
                  <a:moveTo>
                    <a:pt x="0" y="0"/>
                  </a:moveTo>
                  <a:lnTo>
                    <a:pt x="4709795" y="0"/>
                  </a:lnTo>
                  <a:lnTo>
                    <a:pt x="4709795" y="5453761"/>
                  </a:lnTo>
                  <a:lnTo>
                    <a:pt x="0" y="545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 l="-1233" r="-1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99161" y="276225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50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15763" y="3109895"/>
            <a:ext cx="13552637" cy="269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Requirement Analysis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System Design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Pre-Assessment Quiz Development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Machine Learning Model for Skill Classification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Deep Learning-Based Question Generation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Personalized Learning Path Implementation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Evaluation &amp; Testing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</p:txBody>
      </p:sp>
      <p:sp>
        <p:nvSpPr>
          <p:cNvPr id="13" name="Freeform 3" descr="A picture containing photo, table, person, monitor  Description automatically generated"/>
          <p:cNvSpPr/>
          <p:nvPr/>
        </p:nvSpPr>
        <p:spPr>
          <a:xfrm>
            <a:off x="0" y="9237512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2325" y="1697038"/>
            <a:ext cx="11353801" cy="624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Google-Cloud-API</a:t>
            </a:r>
            <a:endParaRPr 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000" b="1" dirty="0" err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OpenAI</a:t>
            </a:r>
            <a:r>
              <a:rPr lang="en-US" sz="5000" b="1" dirty="0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 GPT API </a:t>
            </a:r>
            <a:endParaRPr lang="en-US" sz="5000" b="1" dirty="0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49" y="4300537"/>
            <a:ext cx="2705100" cy="1685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5" y="2563801"/>
            <a:ext cx="1804988" cy="132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24" y="4168211"/>
            <a:ext cx="2143125" cy="2143125"/>
          </a:xfrm>
          <a:prstGeom prst="rect">
            <a:avLst/>
          </a:prstGeom>
        </p:spPr>
      </p:pic>
      <p:sp>
        <p:nvSpPr>
          <p:cNvPr id="19" name="Freeform 9"/>
          <p:cNvSpPr/>
          <p:nvPr/>
        </p:nvSpPr>
        <p:spPr>
          <a:xfrm>
            <a:off x="14582774" y="2479374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0"/>
          <p:cNvSpPr/>
          <p:nvPr/>
        </p:nvSpPr>
        <p:spPr>
          <a:xfrm>
            <a:off x="15554324" y="4930702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47337"/>
            <a:ext cx="13012966" cy="69923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61626"/>
            <a:ext cx="13012966" cy="696374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52100"/>
            <a:ext cx="13012966" cy="69827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42574"/>
            <a:ext cx="13012966" cy="70018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33047"/>
            <a:ext cx="13012966" cy="7020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178154"/>
            <a:ext cx="8220422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Research  Problems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72765" y="698490"/>
            <a:ext cx="987454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vocational training methods follow a one-size-fits-all approach, failing to meet individual student needs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353441" y="2546339"/>
            <a:ext cx="9463230" cy="28575"/>
            <a:chOff x="0" y="0"/>
            <a:chExt cx="12617640" cy="381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10258" y="4625954"/>
            <a:ext cx="9463230" cy="28575"/>
            <a:chOff x="0" y="0"/>
            <a:chExt cx="12617640" cy="38100"/>
          </a:xfrm>
        </p:grpSpPr>
        <p:sp>
          <p:nvSpPr>
            <p:cNvPr id="11" name="Freeform 11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14812" y="6707636"/>
            <a:ext cx="9463230" cy="28575"/>
            <a:chOff x="0" y="0"/>
            <a:chExt cx="12617640" cy="381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72765" y="2778104"/>
            <a:ext cx="979645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Students often lose interest in vocational training due to the lack of interactive and immersive learning experiences.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72765" y="4864079"/>
            <a:ext cx="95673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assessment methods are slow, leading to delayed  that impacts student learning and skill development.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72765" y="6945762"/>
            <a:ext cx="1006313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Vocational training programs often fail to keep up with rapidly changing industry demands, leading to outdated skillsets.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80" y="1694968"/>
            <a:ext cx="13003440" cy="68970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9821" y="2654335"/>
            <a:ext cx="16954516" cy="42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b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[1]J. Smith, R. Patel, and M. Brown, "AI-Driven Personalized Learning Systems: A Review," in Proc. IEEE Int. Conf. on e-Learning, 2023, pp. 124-129.</a:t>
            </a:r>
            <a:endParaRPr lang="en-US" sz="2785" b="1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r>
              <a:rPr lang="en-US" sz="2785" b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[2</a:t>
            </a:r>
            <a:r>
              <a:rPr lang="en-US" sz="2785" b="1" u="sng">
                <a:solidFill>
                  <a:srgbClr val="0000FF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  <a:hlinkClick r:id="rId2" tooltip="https://link.springer.com/article/10.1186/s40561-019-0089-y"/>
              </a:rPr>
              <a:t>]A. Gomez, P. Clark, and S. Johnson, "Machine Learning Techniques for Personalized Education," in Proc. IEEE Global Engineering Education Conference (EDUCON), 2023, pp. 678-682.</a:t>
            </a: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b="1" u="sng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[3</a:t>
            </a:r>
            <a:r>
              <a:rPr lang="en-US" sz="2785" b="1" u="sng">
                <a:solidFill>
                  <a:srgbClr val="0000FF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  <a:hlinkClick r:id="rId2" tooltip="https://link.springer.com/article/10.1186/s40561-019-0089-y"/>
              </a:rPr>
              <a:t>]M. K. Lee and T. Kim, "Personalized Learning in AI-Enhanced Classrooms," in IEEE Transactions on Learning Technologies, vol. 15, no. 3, pp. 788-797, 2023.</a:t>
            </a: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18168" y="9847552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</a:t>
            </a:r>
            <a:r>
              <a:rPr lang="en-US" sz="2700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Freeform 3" descr="A picture containing photo, table, person, monitor  Description automatically generated"/>
          <p:cNvSpPr/>
          <p:nvPr/>
        </p:nvSpPr>
        <p:spPr>
          <a:xfrm>
            <a:off x="152400" y="97033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242020" y="9767190"/>
            <a:ext cx="841680" cy="47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&lt;number&gt;</a:t>
            </a:r>
            <a:endParaRPr lang="en-US" sz="2100" spc="-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520500" y="9843135"/>
            <a:ext cx="1420020" cy="33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08/07/24</a:t>
            </a:r>
            <a:endParaRPr lang="en-US" sz="1800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10015380"/>
            <a:ext cx="18288180" cy="271620"/>
            <a:chOff x="0" y="0"/>
            <a:chExt cx="24384240" cy="362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254" cy="362204"/>
            </a:xfrm>
            <a:custGeom>
              <a:avLst/>
              <a:gdLst/>
              <a:ahLst/>
              <a:cxnLst/>
              <a:rect l="l" t="t" r="r" b="b"/>
              <a:pathLst>
                <a:path w="24384254" h="362204">
                  <a:moveTo>
                    <a:pt x="0" y="362204"/>
                  </a:moveTo>
                  <a:lnTo>
                    <a:pt x="9606915" y="0"/>
                  </a:lnTo>
                  <a:lnTo>
                    <a:pt x="24384254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1009650"/>
            <a:ext cx="9941825" cy="857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7135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Gamification and Game-Based Learning for Vocational Education </a:t>
            </a: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IT21347726</a:t>
            </a:r>
            <a:endParaRPr lang="en-US" sz="4325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Niles A.P</a:t>
            </a:r>
            <a:endParaRPr lang="en-US" sz="4325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325" spc="-3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325" spc="-3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325" spc="-3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7924800" cy="10296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Introduction</a:t>
            </a:r>
            <a:endParaRPr lang="en-US" sz="7200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22681" y="4039078"/>
            <a:ext cx="581916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Problems</a:t>
            </a:r>
            <a:endParaRPr lang="en-US" sz="4600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02046"/>
            <a:ext cx="18114109" cy="539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075" lvl="1" algn="l">
              <a:lnSpc>
                <a:spcPts val="5260"/>
              </a:lnSpc>
            </a:pPr>
            <a:r>
              <a:rPr lang="en-US" sz="438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Why is Gamification and Game-Based Learning for Vocational Education  important?</a:t>
            </a: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473075" lvl="1" algn="l">
              <a:lnSpc>
                <a:spcPts val="5260"/>
              </a:lnSpc>
            </a:pP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946150" lvl="1" indent="-473075" algn="l">
              <a:lnSpc>
                <a:spcPts val="5260"/>
              </a:lnSpc>
              <a:buFont typeface="Arial" panose="020B0604020202020204"/>
              <a:buChar char="•"/>
            </a:pPr>
            <a:r>
              <a:rPr lang="en-US" sz="438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Gamification and Game-Based Learning in vocational education make learning more engaging and effective by integrating interactive elements. This approach enhances skill development, motivation, and real-world application, better preparing students for modern job demands.</a:t>
            </a: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Freeform 5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40764" y="344905"/>
            <a:ext cx="7006473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</a:t>
            </a:r>
            <a:endParaRPr lang="en-US" sz="5800" u="none" strike="noStrike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0" y="1815766"/>
            <a:ext cx="166878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reasons why Gamification and Game-Based Learning for Vocational Education is important?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just">
              <a:lnSpc>
                <a:spcPts val="3480"/>
              </a:lnSpc>
            </a:pPr>
            <a:endParaRPr lang="en-US" sz="29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Enhanced Engagement: Increases student motivation and active participation in learning activities.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Practical Skill Development: Provides hands-on, risk-free practice of real-world tasks.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Improved Learning Outcomes: Facilitates better retention and understanding of complex concepts.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Personalized Learning: Adapts to individual student needs, allowing for customized learning paths.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3164" y="4973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5800" u="none" strike="noStrike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7714" y="4645238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Sub Objective</a:t>
            </a:r>
            <a:endParaRPr lang="en-US" sz="4600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6289" y="2968243"/>
            <a:ext cx="1647518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35" lvl="1" indent="-273685" algn="l">
              <a:lnSpc>
                <a:spcPts val="3040"/>
              </a:lnSpc>
              <a:buFont typeface="Arial" panose="020B0604020202020204"/>
              <a:buChar char="•"/>
            </a:pPr>
            <a:r>
              <a:rPr lang="en-US" sz="2530" spc="-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and implement gamified learning modules tailored for vocational education where students can engage in a more gamified way of learning.</a:t>
            </a:r>
            <a:endParaRPr lang="en-US" sz="2530" spc="-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214" y="2015743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Objectives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1064" y="5705475"/>
            <a:ext cx="17866936" cy="12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Identify and gamify key concepts in electrical systems.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interactive modules with quizzes and games.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games that engage students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38121" y="730668"/>
            <a:ext cx="871376" cy="879836"/>
          </a:xfrm>
          <a:custGeom>
            <a:avLst/>
            <a:gdLst/>
            <a:ahLst/>
            <a:cxnLst/>
            <a:rect l="l" t="t" r="r" b="b"/>
            <a:pathLst>
              <a:path w="871376" h="879836">
                <a:moveTo>
                  <a:pt x="0" y="0"/>
                </a:moveTo>
                <a:lnTo>
                  <a:pt x="871376" y="0"/>
                </a:lnTo>
                <a:lnTo>
                  <a:pt x="871376" y="879835"/>
                </a:lnTo>
                <a:lnTo>
                  <a:pt x="0" y="879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3941" y="407523"/>
            <a:ext cx="1602009" cy="1526124"/>
          </a:xfrm>
          <a:custGeom>
            <a:avLst/>
            <a:gdLst/>
            <a:ahLst/>
            <a:cxnLst/>
            <a:rect l="l" t="t" r="r" b="b"/>
            <a:pathLst>
              <a:path w="1602009" h="1526124">
                <a:moveTo>
                  <a:pt x="0" y="0"/>
                </a:moveTo>
                <a:lnTo>
                  <a:pt x="1602009" y="0"/>
                </a:lnTo>
                <a:lnTo>
                  <a:pt x="1602009" y="1526125"/>
                </a:lnTo>
                <a:lnTo>
                  <a:pt x="0" y="1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29704" y="506523"/>
            <a:ext cx="559448" cy="600383"/>
          </a:xfrm>
          <a:custGeom>
            <a:avLst/>
            <a:gdLst/>
            <a:ahLst/>
            <a:cxnLst/>
            <a:rect l="l" t="t" r="r" b="b"/>
            <a:pathLst>
              <a:path w="559448" h="600383">
                <a:moveTo>
                  <a:pt x="0" y="0"/>
                </a:moveTo>
                <a:lnTo>
                  <a:pt x="559448" y="0"/>
                </a:lnTo>
                <a:lnTo>
                  <a:pt x="559448" y="600382"/>
                </a:lnTo>
                <a:lnTo>
                  <a:pt x="0" y="60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7723" y="1933648"/>
            <a:ext cx="480797" cy="412284"/>
          </a:xfrm>
          <a:custGeom>
            <a:avLst/>
            <a:gdLst/>
            <a:ahLst/>
            <a:cxnLst/>
            <a:rect l="l" t="t" r="r" b="b"/>
            <a:pathLst>
              <a:path w="480797" h="412284">
                <a:moveTo>
                  <a:pt x="0" y="0"/>
                </a:moveTo>
                <a:lnTo>
                  <a:pt x="480796" y="0"/>
                </a:lnTo>
                <a:lnTo>
                  <a:pt x="480796" y="412283"/>
                </a:lnTo>
                <a:lnTo>
                  <a:pt x="0" y="412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12472"/>
            <a:ext cx="10111471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9616165" y="3717697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5" name="AutoShape 5"/>
          <p:cNvSpPr/>
          <p:nvPr/>
        </p:nvSpPr>
        <p:spPr>
          <a:xfrm>
            <a:off x="9616165" y="5780083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" name="TextBox 7"/>
          <p:cNvSpPr txBox="1"/>
          <p:nvPr/>
        </p:nvSpPr>
        <p:spPr>
          <a:xfrm>
            <a:off x="1103624" y="3703409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Methodology</a:t>
            </a:r>
            <a:endParaRPr lang="en-US" sz="7200" spc="-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98558" y="2446109"/>
            <a:ext cx="466052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6165" y="6408258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92837" y="4451122"/>
            <a:ext cx="687885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2" name="Picture 11" descr="A computer screen shot of a computer sche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32280"/>
            <a:ext cx="9496859" cy="8118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2271920"/>
            <a:ext cx="113538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for version control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Planner for Project Management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21000" y="1866900"/>
            <a:ext cx="1866900" cy="1006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15999" y="4381500"/>
            <a:ext cx="990600" cy="9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616" y="5143500"/>
            <a:ext cx="1732284" cy="163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96" y="2315587"/>
            <a:ext cx="2143125" cy="128587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15999" y="6720213"/>
            <a:ext cx="1213934" cy="12512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35" y="3178154"/>
            <a:ext cx="7819876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Main Objective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01386" y="892154"/>
            <a:ext cx="9567338" cy="75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an AI-based training and assessment tool that transforms vocational education by providing personalized learning experiences, automating assessments with real-time feedback, and enhancing student engagement through gamification and interactive learning modules.</a:t>
            </a:r>
            <a:endParaRPr lang="en-US" sz="50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Project Requirements</a:t>
            </a:r>
            <a:endParaRPr lang="en-US" sz="59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3315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Functional requirements</a:t>
            </a:r>
            <a:endParaRPr lang="en-US" sz="4000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616347" y="2428743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81513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Non-functional requirements</a:t>
            </a:r>
            <a:endParaRPr lang="en-US" sz="4000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3315" y="4110289"/>
            <a:ext cx="7908870" cy="82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Provide gamified modules with quizzes and puzzles for electrical.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50430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Scalability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Usability 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Performance 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Security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Reliability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Compatibility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spc="-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Project Management -  MS Planner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9" y="1469785"/>
            <a:ext cx="16763999" cy="800906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GitHub Commits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50" y="1675998"/>
            <a:ext cx="13712300" cy="738354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693943"/>
            <a:ext cx="7543799" cy="785703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66115"/>
            <a:ext cx="6318654" cy="7684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659860"/>
            <a:ext cx="7479114" cy="76848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6" y="1697038"/>
            <a:ext cx="12913108" cy="697940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8" y="1943100"/>
            <a:ext cx="12815264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46" y="2310683"/>
            <a:ext cx="11259228" cy="663411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6" y="1855893"/>
            <a:ext cx="8292648" cy="71618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9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1000" y="2663860"/>
            <a:ext cx="17678399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[1] T. H. Hsu, K. H. Lin, and Y. C. Kuo, "Gamification for Vocational Education: An Empirical Study of a Gamified Learning System," IEEE Access, vol. 8, pp. 88910-88922, 2020. DOI: 10.1109/ACCESS.2020.2995947.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[2</a:t>
            </a:r>
            <a:r>
              <a:rPr lang="en-US" sz="2785" u="sng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] </a:t>
            </a: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M. Al-Ali, H. S. Al-Omari, and F. A. Al-</a:t>
            </a:r>
            <a:r>
              <a:rPr lang="en-US" sz="2785" dirty="0" err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Debei</a:t>
            </a: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, "The Impact of Game-Based Learning on Vocational Training: A Case Study," IEEE Transactions on Education, vol. 62, no. 3, pp. 154-161, Aug. 2019. DOI: 10.1109/TE.2019.2915110.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[3] Y. G. Li, Y. H. Chen, and J. J. Huang, "Design and Evaluation of a Gamified Learning Platform for Vocational Training," IEEE Transactions on Learning Technologies, vol. 12, no. 1, pp. 60-69, Jan.-Mar. 2019. DOI: 10.1109/TLT.2018.2879476.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[4] L. H. Yang, J. C. Chen, and M. K. Tsai, "Integrating Gamification into Vocational Education: A Study on Learning Outcomes and Engagement," IEEE Transactions on Education, vol. 65, no. 4, pp. 381-388, Nov. 2022. DOI: 10.1109/TE.2022.3165629.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" action="ppaction://noaction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" action="ppaction://noaction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92334" y="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7876" y="3182917"/>
            <a:ext cx="6508047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Sub Objectives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19378" y="1019175"/>
            <a:ext cx="10078845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AI-Viva Session </a:t>
            </a:r>
            <a:endParaRPr lang="en-US" sz="44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10807" y="3086079"/>
            <a:ext cx="9567338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Skill-Based Personalized Learning Path</a:t>
            </a:r>
            <a:endParaRPr lang="en-US" sz="4400" b="1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7007" y="5372133"/>
            <a:ext cx="9658014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Gamification and Game-Based Learning for Vocational Education </a:t>
            </a:r>
            <a:endParaRPr lang="en-US" sz="43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160"/>
              </a:lnSpc>
            </a:pPr>
            <a:endParaRPr lang="en-US" sz="43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10"/>
            <a:ext cx="18288000" cy="10328220"/>
          </a:xfrm>
          <a:prstGeom prst="rect">
            <a:avLst/>
          </a:prstGeom>
        </p:spPr>
      </p:pic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60960" y="950526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33462"/>
            <a:chOff x="0" y="0"/>
            <a:chExt cx="24384000" cy="1377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7950"/>
            </a:xfrm>
            <a:custGeom>
              <a:avLst/>
              <a:gdLst/>
              <a:ahLst/>
              <a:cxnLst/>
              <a:rect l="l" t="t" r="r" b="b"/>
              <a:pathLst>
                <a:path w="24384000" h="1377950">
                  <a:moveTo>
                    <a:pt x="0" y="0"/>
                  </a:moveTo>
                  <a:lnTo>
                    <a:pt x="24384000" y="0"/>
                  </a:lnTo>
                  <a:lnTo>
                    <a:pt x="24384000" y="1377950"/>
                  </a:lnTo>
                  <a:lnTo>
                    <a:pt x="0" y="13779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81717" y="133350"/>
            <a:ext cx="1012456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Overall 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00200" y="1257300"/>
            <a:ext cx="15468600" cy="8077201"/>
          </a:xfrm>
          <a:custGeom>
            <a:avLst/>
            <a:gdLst/>
            <a:ahLst/>
            <a:cxnLst/>
            <a:rect l="l" t="t" r="r" b="b"/>
            <a:pathLst>
              <a:path w="15468600" h="8077201">
                <a:moveTo>
                  <a:pt x="0" y="0"/>
                </a:moveTo>
                <a:lnTo>
                  <a:pt x="15468600" y="0"/>
                </a:lnTo>
                <a:lnTo>
                  <a:pt x="15468600" y="8077201"/>
                </a:lnTo>
                <a:lnTo>
                  <a:pt x="0" y="8077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73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8842" y="0"/>
            <a:ext cx="7046382" cy="10296720"/>
            <a:chOff x="0" y="0"/>
            <a:chExt cx="9395176" cy="13728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95206" cy="13728954"/>
            </a:xfrm>
            <a:custGeom>
              <a:avLst/>
              <a:gdLst/>
              <a:ahLst/>
              <a:cxnLst/>
              <a:rect l="l" t="t" r="r" b="b"/>
              <a:pathLst>
                <a:path w="9395206" h="13728954">
                  <a:moveTo>
                    <a:pt x="0" y="0"/>
                  </a:moveTo>
                  <a:lnTo>
                    <a:pt x="9395206" y="0"/>
                  </a:lnTo>
                  <a:lnTo>
                    <a:pt x="9395206" y="13728954"/>
                  </a:lnTo>
                  <a:lnTo>
                    <a:pt x="0" y="1372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3063" r="-230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015380"/>
            <a:ext cx="18288190" cy="271653"/>
          </a:xfrm>
          <a:custGeom>
            <a:avLst/>
            <a:gdLst/>
            <a:ahLst/>
            <a:cxnLst/>
            <a:rect l="l" t="t" r="r" b="b"/>
            <a:pathLst>
              <a:path w="18288190" h="271653">
                <a:moveTo>
                  <a:pt x="0" y="0"/>
                </a:moveTo>
                <a:lnTo>
                  <a:pt x="18288190" y="0"/>
                </a:lnTo>
                <a:lnTo>
                  <a:pt x="18288190" y="271653"/>
                </a:lnTo>
                <a:lnTo>
                  <a:pt x="0" y="27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1000125"/>
            <a:ext cx="10477794" cy="673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5"/>
              </a:lnSpc>
            </a:pPr>
            <a:r>
              <a:rPr lang="en-US" sz="7520" b="1" i="1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r>
              <a:rPr lang="en-US" sz="7520" b="1" i="1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AI-Viva Session</a:t>
            </a: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It21189258</a:t>
            </a:r>
            <a:endParaRPr lang="en-US" sz="4560" b="1" i="1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Vilajini.Y</a:t>
            </a:r>
            <a:endParaRPr lang="en-US" sz="4560" b="1" i="1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 spc="-3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560" b="1" i="1" spc="-3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560" b="1" i="1" spc="-3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27274" y="273468"/>
            <a:ext cx="4654007" cy="88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Background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5163" y="2249627"/>
            <a:ext cx="17752837" cy="566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AI-driven viva sessions simulate multiple questions.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Utilise AI to create a virtual mentor for vocational education.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Facilitate continuous improvement and skill development.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  <a:buFont typeface="Arial" panose="020B0604020202020204"/>
              <a:buChar char="⚬"/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TABLE_ENDDRAG_ORIGIN_RECT" val="1023*457"/>
  <p:tag name="TABLE_ENDDRAG_RECT" val="271*203*1023*45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2.xml><?xml version="1.0" encoding="utf-8"?>
<ds:datastoreItem xmlns:ds="http://schemas.openxmlformats.org/officeDocument/2006/customXml" ds:itemID="{D7780C70-FE4A-47D2-B46B-248BCB24D9FF}">
  <ds:schemaRefs/>
</ds:datastoreItem>
</file>

<file path=customXml/itemProps3.xml><?xml version="1.0" encoding="utf-8"?>
<ds:datastoreItem xmlns:ds="http://schemas.openxmlformats.org/officeDocument/2006/customXml" ds:itemID="{09C6A36C-8D38-4204-B338-CE6F3E33824F}">
  <ds:schemaRefs/>
</ds:datastoreItem>
</file>

<file path=customXml/itemProps4.xml><?xml version="1.0" encoding="utf-8"?>
<ds:datastoreItem xmlns:ds="http://schemas.openxmlformats.org/officeDocument/2006/customXml" ds:itemID="{4F8E80B8-4227-47D8-ABF0-A97AF9B26C7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11169</Words>
  <Application>WPS Presentation</Application>
  <PresentationFormat>Custom</PresentationFormat>
  <Paragraphs>515</Paragraphs>
  <Slides>60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Arial</vt:lpstr>
      <vt:lpstr>SimSun</vt:lpstr>
      <vt:lpstr>Wingdings</vt:lpstr>
      <vt:lpstr>League Spartan</vt:lpstr>
      <vt:lpstr>Cambria Bold</vt:lpstr>
      <vt:lpstr>Cambria Bold Italics</vt:lpstr>
      <vt:lpstr>Cambria</vt:lpstr>
      <vt:lpstr>Arial</vt:lpstr>
      <vt:lpstr>Microsoft YaHei</vt:lpstr>
      <vt:lpstr>Arial Unicode MS</vt:lpstr>
      <vt:lpstr>Calibri</vt:lpstr>
      <vt:lpstr>Times New Roman Bold</vt:lpstr>
      <vt:lpstr>Times New Roman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Proposal-prsentation-stuct.ppt.pptx</dc:title>
  <dc:creator>Prathosh Niles</dc:creator>
  <cp:lastModifiedBy>Vilajini Yogeswaran</cp:lastModifiedBy>
  <cp:revision>12</cp:revision>
  <dcterms:created xsi:type="dcterms:W3CDTF">2006-08-16T00:00:00Z</dcterms:created>
  <dcterms:modified xsi:type="dcterms:W3CDTF">2025-05-27T02:21:58Z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ICV">
    <vt:lpwstr>ACC9D30646C24B448AF88B99079583DB_12</vt:lpwstr>
  </property>
  <property fmtid="{D5CDD505-2E9C-101B-9397-08002B2CF9AE}" pid="4" name="KSOProductBuildVer">
    <vt:lpwstr>1033-12.2.0.21179</vt:lpwstr>
  </property>
</Properties>
</file>